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78" r:id="rId2"/>
    <p:sldId id="257" r:id="rId3"/>
    <p:sldId id="282" r:id="rId4"/>
    <p:sldId id="273" r:id="rId5"/>
    <p:sldId id="258" r:id="rId6"/>
    <p:sldId id="280" r:id="rId7"/>
    <p:sldId id="260" r:id="rId8"/>
    <p:sldId id="279" r:id="rId9"/>
    <p:sldId id="261" r:id="rId10"/>
    <p:sldId id="262" r:id="rId11"/>
    <p:sldId id="263" r:id="rId12"/>
    <p:sldId id="281" r:id="rId13"/>
    <p:sldId id="264" r:id="rId14"/>
    <p:sldId id="268" r:id="rId15"/>
    <p:sldId id="267" r:id="rId16"/>
    <p:sldId id="265" r:id="rId17"/>
    <p:sldId id="266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59"/>
    <p:restoredTop sz="94696"/>
  </p:normalViewPr>
  <p:slideViewPr>
    <p:cSldViewPr snapToGrid="0" snapToObjects="1">
      <p:cViewPr>
        <p:scale>
          <a:sx n="82" d="100"/>
          <a:sy n="82" d="100"/>
        </p:scale>
        <p:origin x="95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FC926-5921-1F4C-B05F-4CBCF2EC0711}" type="datetimeFigureOut">
              <a:t>14/06/16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52B42-1478-2242-B43E-226335E82B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9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iobis.github.io/map" TargetMode="Externa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arineregions.org/" TargetMode="Externa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iobis.github.io/map" TargetMode="Externa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pieterprovoost/parsnip" TargetMode="Externa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bisportal-dev.vliz.be/harvesting/OBIS_Harvest_Report_2015-09-04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bisportal-dev.vliz.be/harvesting/OBIS_Harvest_Report_2015-09-04.html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iobis.org/manual/darwincore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s.tdwg.org/dwc/term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s.tdwg.org/dwc/terms/" TargetMode="Externa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s.gbif.org/" TargetMode="Externa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0848" y="1732251"/>
            <a:ext cx="60743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sz="2000" b="1" dirty="0"/>
              <a:t>Quality control in OBIS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Pieter Provoost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IOC-UNESCO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4444"/>
          <a:stretch/>
        </p:blipFill>
        <p:spPr>
          <a:xfrm>
            <a:off x="7642685" y="6053520"/>
            <a:ext cx="1173647" cy="59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39" y="6041830"/>
            <a:ext cx="1074002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Not ok: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2015/07/11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09-Dec-2009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10/01/2013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1:25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Jan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/>
              <a:t>1915-6-9 </a:t>
            </a:r>
            <a:r>
              <a:rPr lang="is-IS" dirty="0" smtClean="0"/>
              <a:t>0:00:00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fi-FI" dirty="0" smtClean="0"/>
              <a:t>1995-7-0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/>
              <a:t>00:18:00+0:00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70" y="1163781"/>
            <a:ext cx="4117883" cy="48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Location related terms: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decimalLatitude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decimalLongitude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err="1" smtClean="0">
                <a:solidFill>
                  <a:schemeClr val="accent2"/>
                </a:solidFill>
              </a:rPr>
              <a:t>coordinateUncertaintyInMeters</a:t>
            </a:r>
            <a:endParaRPr lang="en-US" b="1" dirty="0">
              <a:solidFill>
                <a:schemeClr val="accent2"/>
              </a:solidFill>
            </a:endParaRP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err="1" smtClean="0"/>
              <a:t>geodeticDatum</a:t>
            </a:r>
            <a:r>
              <a:rPr lang="en-US" dirty="0" smtClean="0"/>
              <a:t> (EPSG:4326)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err="1" smtClean="0"/>
              <a:t>footprintWKT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err="1" smtClean="0"/>
              <a:t>minimumDepthInMeters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err="1" smtClean="0"/>
              <a:t>maximumDepthInMeters</a:t>
            </a:r>
            <a:endParaRPr lang="en-US" dirty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locality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033655" y="1805914"/>
            <a:ext cx="2507672" cy="2604655"/>
          </a:xfrm>
          <a:custGeom>
            <a:avLst/>
            <a:gdLst>
              <a:gd name="connsiteX0" fmla="*/ 1316181 w 2507672"/>
              <a:gd name="connsiteY0" fmla="*/ 0 h 2604655"/>
              <a:gd name="connsiteX1" fmla="*/ 0 w 2507672"/>
              <a:gd name="connsiteY1" fmla="*/ 498764 h 2604655"/>
              <a:gd name="connsiteX2" fmla="*/ 138545 w 2507672"/>
              <a:gd name="connsiteY2" fmla="*/ 1814946 h 2604655"/>
              <a:gd name="connsiteX3" fmla="*/ 1246909 w 2507672"/>
              <a:gd name="connsiteY3" fmla="*/ 2604655 h 2604655"/>
              <a:gd name="connsiteX4" fmla="*/ 2507672 w 2507672"/>
              <a:gd name="connsiteY4" fmla="*/ 858982 h 2604655"/>
              <a:gd name="connsiteX5" fmla="*/ 1316181 w 2507672"/>
              <a:gd name="connsiteY5" fmla="*/ 0 h 2604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7672" h="2604655">
                <a:moveTo>
                  <a:pt x="1316181" y="0"/>
                </a:moveTo>
                <a:lnTo>
                  <a:pt x="0" y="498764"/>
                </a:lnTo>
                <a:lnTo>
                  <a:pt x="138545" y="1814946"/>
                </a:lnTo>
                <a:lnTo>
                  <a:pt x="1246909" y="2604655"/>
                </a:lnTo>
                <a:lnTo>
                  <a:pt x="2507672" y="858982"/>
                </a:lnTo>
                <a:lnTo>
                  <a:pt x="1316181" y="0"/>
                </a:lnTo>
                <a:close/>
              </a:path>
            </a:pathLst>
          </a:custGeom>
          <a:solidFill>
            <a:schemeClr val="accent4">
              <a:alpha val="47000"/>
            </a:schemeClr>
          </a:solidFill>
          <a:ln w="38100">
            <a:solidFill>
              <a:schemeClr val="accent4">
                <a:shade val="50000"/>
                <a:alpha val="46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31626" y="2924669"/>
            <a:ext cx="207818" cy="20781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53545" y="1646588"/>
            <a:ext cx="2763981" cy="2763981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6"/>
            <a:endCxn id="7" idx="6"/>
          </p:cNvCxnSpPr>
          <p:nvPr/>
        </p:nvCxnSpPr>
        <p:spPr>
          <a:xfrm>
            <a:off x="7339444" y="3028578"/>
            <a:ext cx="1278082" cy="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04" y="898902"/>
            <a:ext cx="6002392" cy="58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809"/>
            <a:ext cx="9144000" cy="549165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4909" y="4862945"/>
            <a:ext cx="2244436" cy="63731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08909" y="2078181"/>
            <a:ext cx="1177636" cy="56803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26"/>
            <a:ext cx="9144000" cy="54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518"/>
            <a:ext cx="9144000" cy="54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Not ok: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-</a:t>
            </a:r>
            <a:r>
              <a:rPr lang="en-US" dirty="0" smtClean="0"/>
              <a:t>54,00000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hr-HR" dirty="0"/>
              <a:t>-</a:t>
            </a:r>
            <a:r>
              <a:rPr lang="hr-HR" dirty="0" smtClean="0"/>
              <a:t>550.244.444.444.444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b-NO" dirty="0"/>
              <a:t>-</a:t>
            </a:r>
            <a:r>
              <a:rPr lang="nb-NO" dirty="0" smtClean="0"/>
              <a:t>551.675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b-NO" dirty="0" smtClean="0"/>
              <a:t>34.5673°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b-NO" dirty="0" smtClean="0"/>
              <a:t>14°35’26’’N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734"/>
            <a:ext cx="9144000" cy="555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dirty="0" smtClean="0"/>
              <a:t>Make maps!</a:t>
            </a:r>
            <a:endParaRPr lang="nb-NO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22429"/>
            <a:ext cx="8077200" cy="47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dirty="0" smtClean="0"/>
              <a:t>Make maps!</a:t>
            </a:r>
            <a:endParaRPr lang="nb-NO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3" y="1722428"/>
            <a:ext cx="8081014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4" y="1260764"/>
            <a:ext cx="41286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Who does QC?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Data provider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Tier 2 OBIS nodes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Tier 1 OBIS node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hlinkClick r:id="rId2"/>
              </a:rPr>
              <a:t>Reject records or values</a:t>
            </a:r>
            <a:endParaRPr lang="en-US" dirty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Tier 1 to provide guidelines, tools, and services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What needs to be checked?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Standards </a:t>
            </a:r>
            <a:r>
              <a:rPr lang="en-US" dirty="0" smtClean="0"/>
              <a:t>compliance</a:t>
            </a:r>
            <a:endParaRPr lang="en-US" dirty="0"/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OBIS required fields present?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Values formatted correctly?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en-US" dirty="0"/>
              <a:t>Do the values make sense?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5451751" y="4778450"/>
            <a:ext cx="1260764" cy="4710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51751" y="1843988"/>
            <a:ext cx="1260764" cy="4710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tier 1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37895" y="3311219"/>
            <a:ext cx="1260764" cy="4710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tier 2</a:t>
            </a:r>
            <a:endParaRPr lang="en-US" dirty="0"/>
          </a:p>
        </p:txBody>
      </p:sp>
      <p:cxnSp>
        <p:nvCxnSpPr>
          <p:cNvPr id="22" name="Curved Connector 21"/>
          <p:cNvCxnSpPr>
            <a:stCxn id="9" idx="3"/>
            <a:endCxn id="8" idx="3"/>
          </p:cNvCxnSpPr>
          <p:nvPr/>
        </p:nvCxnSpPr>
        <p:spPr>
          <a:xfrm flipV="1">
            <a:off x="6698659" y="2079516"/>
            <a:ext cx="13856" cy="1467231"/>
          </a:xfrm>
          <a:prstGeom prst="curvedConnector3">
            <a:avLst>
              <a:gd name="adj1" fmla="val 17498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" idx="3"/>
            <a:endCxn id="9" idx="3"/>
          </p:cNvCxnSpPr>
          <p:nvPr/>
        </p:nvCxnSpPr>
        <p:spPr>
          <a:xfrm flipH="1" flipV="1">
            <a:off x="6698659" y="3546747"/>
            <a:ext cx="13856" cy="1467231"/>
          </a:xfrm>
          <a:prstGeom prst="curvedConnector3">
            <a:avLst>
              <a:gd name="adj1" fmla="val -16498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8" idx="1"/>
            <a:endCxn id="9" idx="1"/>
          </p:cNvCxnSpPr>
          <p:nvPr/>
        </p:nvCxnSpPr>
        <p:spPr>
          <a:xfrm rot="10800000" flipV="1">
            <a:off x="5437895" y="2079515"/>
            <a:ext cx="13856" cy="1467231"/>
          </a:xfrm>
          <a:prstGeom prst="curvedConnector3">
            <a:avLst>
              <a:gd name="adj1" fmla="val 1749827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9" idx="1"/>
            <a:endCxn id="2" idx="1"/>
          </p:cNvCxnSpPr>
          <p:nvPr/>
        </p:nvCxnSpPr>
        <p:spPr>
          <a:xfrm rot="10800000" flipH="1" flipV="1">
            <a:off x="5437895" y="3546746"/>
            <a:ext cx="13856" cy="1467231"/>
          </a:xfrm>
          <a:prstGeom prst="curvedConnector3">
            <a:avLst>
              <a:gd name="adj1" fmla="val -1649827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05" y="4037917"/>
            <a:ext cx="733301" cy="7405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984" y="2353417"/>
            <a:ext cx="801660" cy="801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34" y="3960554"/>
            <a:ext cx="801660" cy="8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dirty="0" smtClean="0"/>
              <a:t>Make graphs!</a:t>
            </a:r>
            <a:endParaRPr lang="nb-NO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999519"/>
            <a:ext cx="8617527" cy="43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dirty="0" smtClean="0"/>
              <a:t>Make graphs!</a:t>
            </a:r>
            <a:endParaRPr lang="nb-NO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78229"/>
            <a:ext cx="8035636" cy="533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65250"/>
            <a:ext cx="7137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8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1117391"/>
            <a:ext cx="8797636" cy="53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7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" y="1646394"/>
            <a:ext cx="8608291" cy="42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1" y="1135297"/>
            <a:ext cx="8742218" cy="53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0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0" y="1425845"/>
            <a:ext cx="8868339" cy="47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Standards: </a:t>
            </a:r>
            <a:r>
              <a:rPr lang="en-US" dirty="0" smtClean="0"/>
              <a:t>Darwin Core (DwC)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Managed by TDWG (Biodiversity </a:t>
            </a:r>
            <a:r>
              <a:rPr lang="en-US" smtClean="0"/>
              <a:t>Information Standards)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Terms: </a:t>
            </a:r>
            <a:r>
              <a:rPr lang="en-US" dirty="0">
                <a:hlinkClick r:id="rId2"/>
              </a:rPr>
              <a:t>http://rs.tdwg.org/dwc/terms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Guidelines on how to use these terms in XML, CSV, etc.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>
                <a:hlinkClick r:id="rId3"/>
              </a:rPr>
              <a:t>http://beta.iobis.org/manual/darwincore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/>
              <a:t>"OBIS schema" no longer used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60" y="3846087"/>
            <a:ext cx="4926308" cy="27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08641"/>
            <a:ext cx="8382000" cy="58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Standards: Darwin </a:t>
            </a:r>
            <a:r>
              <a:rPr lang="en-US" dirty="0" smtClean="0"/>
              <a:t>Core Archive (</a:t>
            </a:r>
            <a:r>
              <a:rPr lang="en-US" smtClean="0"/>
              <a:t>DwC-A)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http://rs.gbif.org</a:t>
            </a:r>
            <a:r>
              <a:rPr lang="en-US" smtClean="0">
                <a:hlinkClick r:id="rId2"/>
              </a:rPr>
              <a:t>/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Managed by GBIF (Global Biodiversity Information Facility)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Single self-contained dataset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Archive descriptor, metadata and data files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3962931"/>
            <a:ext cx="7067550" cy="21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OBIS required terms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eventDate</a:t>
            </a:r>
            <a:r>
              <a:rPr lang="en-US" dirty="0" smtClean="0"/>
              <a:t> (when?)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decimalLatitude</a:t>
            </a:r>
            <a:r>
              <a:rPr lang="en-US" dirty="0" smtClean="0"/>
              <a:t>, </a:t>
            </a:r>
            <a:r>
              <a:rPr lang="en-US" b="1" dirty="0" smtClean="0"/>
              <a:t>decimalLongitude</a:t>
            </a:r>
            <a:r>
              <a:rPr lang="en-US" dirty="0" smtClean="0"/>
              <a:t> (where?)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scientificName</a:t>
            </a:r>
            <a:r>
              <a:rPr lang="en-US" dirty="0" smtClean="0"/>
              <a:t>, </a:t>
            </a:r>
            <a:r>
              <a:rPr lang="en-US" b="1" dirty="0" smtClean="0"/>
              <a:t>scientificNameID</a:t>
            </a:r>
            <a:r>
              <a:rPr lang="en-US" dirty="0" smtClean="0"/>
              <a:t> (what?)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Keep original name!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occurrenceStatus</a:t>
            </a:r>
            <a:r>
              <a:rPr lang="en-US" dirty="0" smtClean="0"/>
              <a:t> (present or absent?)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basisOfRecord</a:t>
            </a:r>
            <a:r>
              <a:rPr lang="en-US" dirty="0" smtClean="0"/>
              <a:t> (DwC-A required field)</a:t>
            </a:r>
          </a:p>
        </p:txBody>
      </p:sp>
    </p:spTree>
    <p:extLst>
      <p:ext uri="{BB962C8B-B14F-4D97-AF65-F5344CB8AC3E}">
        <p14:creationId xmlns:p14="http://schemas.microsoft.com/office/powerpoint/2010/main" val="195326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OBIS required terms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eventDate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(when?)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>
                <a:solidFill>
                  <a:schemeClr val="accent2"/>
                </a:solidFill>
              </a:rPr>
              <a:t>decimalLatitude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decimalLongitude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(where?)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scientificName</a:t>
            </a:r>
            <a:r>
              <a:rPr lang="en-US" dirty="0" smtClean="0"/>
              <a:t>, </a:t>
            </a:r>
            <a:r>
              <a:rPr lang="en-US" b="1" dirty="0" smtClean="0"/>
              <a:t>scientificNameID</a:t>
            </a:r>
            <a:r>
              <a:rPr lang="en-US" dirty="0" smtClean="0"/>
              <a:t> (what?)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Keep original name!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occurrenceStatus</a:t>
            </a:r>
            <a:r>
              <a:rPr lang="en-US" dirty="0" smtClean="0"/>
              <a:t> (present or absent?)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basisOfRecord</a:t>
            </a:r>
            <a:r>
              <a:rPr lang="en-US" dirty="0" smtClean="0"/>
              <a:t> (DwC-A required field)</a:t>
            </a:r>
          </a:p>
        </p:txBody>
      </p:sp>
    </p:spTree>
    <p:extLst>
      <p:ext uri="{BB962C8B-B14F-4D97-AF65-F5344CB8AC3E}">
        <p14:creationId xmlns:p14="http://schemas.microsoft.com/office/powerpoint/2010/main" val="220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Quality control in OBIS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407323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Date and time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dirty="0" smtClean="0"/>
              <a:t>ISO 8601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1973-02-28T15:25:00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1973-02-28T15:25:00Z (UTC)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1993-01-26T04:39+12/1993-01-26T05:48+12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2015-023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is-IS" dirty="0" smtClean="0"/>
              <a:t>2014-W26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70" y="1163781"/>
            <a:ext cx="4117883" cy="48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1061</TotalTime>
  <Words>373</Words>
  <Application>Microsoft Macintosh PowerPoint</Application>
  <PresentationFormat>On-screen Show (4:3)</PresentationFormat>
  <Paragraphs>103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 Provoost</dc:creator>
  <cp:lastModifiedBy>Pieter Provoost</cp:lastModifiedBy>
  <cp:revision>117</cp:revision>
  <dcterms:created xsi:type="dcterms:W3CDTF">2016-06-10T13:22:24Z</dcterms:created>
  <dcterms:modified xsi:type="dcterms:W3CDTF">2016-06-14T11:51:02Z</dcterms:modified>
</cp:coreProperties>
</file>